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2" r:id="rId4"/>
    <p:sldId id="283" r:id="rId5"/>
    <p:sldId id="280" r:id="rId6"/>
    <p:sldId id="277" r:id="rId7"/>
    <p:sldId id="278" r:id="rId8"/>
    <p:sldId id="284" r:id="rId9"/>
    <p:sldId id="271" r:id="rId10"/>
    <p:sldId id="274" r:id="rId11"/>
    <p:sldId id="272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2" r:id="rId26"/>
    <p:sldId id="299" r:id="rId27"/>
    <p:sldId id="319" r:id="rId28"/>
    <p:sldId id="300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434" autoAdjust="0"/>
  </p:normalViewPr>
  <p:slideViewPr>
    <p:cSldViewPr>
      <p:cViewPr varScale="1">
        <p:scale>
          <a:sx n="71" d="100"/>
          <a:sy n="71" d="100"/>
        </p:scale>
        <p:origin x="612" y="6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t-PT" smtClean="0"/>
              <a:t>01-05-2016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t-PT" smtClean="0"/>
              <a:t>01-05-2016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B911-3A79-4196-AFDC-078D1816AA41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9EBC-27E9-4B95-A731-CFC4860BDD1F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BBEA-3422-42D4-B6D8-B3A37038533E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06B-802B-44F3-B837-1A41DF193116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2E4E-3546-417B-A40D-0D335158521B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9141-7C44-44A4-85D9-63678C80AA0E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86D-7510-4AA3-8421-1FBC4B31C41E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9D47-EBD7-45D7-ADA7-6101DA47711D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85B8-D455-4E62-896F-BF1800009A11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3A59-4DAC-4C43-96D9-288FC43DD7B2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8A7B90-40CB-4C1C-80E2-F64AEBE65FE0}" type="datetime1">
              <a:rPr lang="pt-PT" smtClean="0"/>
              <a:t>01-05-2016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3972" y="-531440"/>
            <a:ext cx="9753600" cy="3048001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Europa -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496144"/>
          </a:xfrm>
        </p:spPr>
        <p:txBody>
          <a:bodyPr>
            <a:normAutofit/>
          </a:bodyPr>
          <a:lstStyle/>
          <a:p>
            <a:r>
              <a:rPr lang="pt-PT" sz="2200" dirty="0" smtClean="0">
                <a:latin typeface="Baskerville Old Face" panose="02020602080505020303" pitchFamily="18" charset="0"/>
              </a:rPr>
              <a:t>Trabalho realizado por: </a:t>
            </a:r>
            <a:endParaRPr lang="pt-PT" sz="2200" dirty="0">
              <a:latin typeface="Baskerville Old Face" panose="02020602080505020303" pitchFamily="18" charset="0"/>
            </a:endParaRPr>
          </a:p>
          <a:p>
            <a:r>
              <a:rPr lang="pt-PT" sz="2200" dirty="0" smtClean="0">
                <a:latin typeface="Baskerville Old Face" panose="02020602080505020303" pitchFamily="18" charset="0"/>
              </a:rPr>
              <a:t>Ana Rita Bruxela nº 3</a:t>
            </a:r>
          </a:p>
          <a:p>
            <a:endParaRPr lang="pt-PT" sz="22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://www.omanissat.com/austria-monopoly-approv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3068960"/>
            <a:ext cx="832073" cy="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959" y="274637"/>
            <a:ext cx="9989370" cy="1325562"/>
          </a:xfrm>
        </p:spPr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Alargamentos da união europeia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10</a:t>
            </a:fld>
            <a:endParaRPr lang="pt-PT" dirty="0"/>
          </a:p>
        </p:txBody>
      </p:sp>
      <p:pic>
        <p:nvPicPr>
          <p:cNvPr id="5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74" y="390136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arredondado 5"/>
          <p:cNvSpPr/>
          <p:nvPr/>
        </p:nvSpPr>
        <p:spPr>
          <a:xfrm>
            <a:off x="1341884" y="2060848"/>
            <a:ext cx="568863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>
                <a:solidFill>
                  <a:schemeClr val="tx2"/>
                </a:solidFill>
                <a:latin typeface="Baskerville Old Face" panose="02020602080505020303" pitchFamily="18" charset="0"/>
              </a:rPr>
              <a:t>7</a:t>
            </a:r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º Alargamento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Divisa 6"/>
          <p:cNvSpPr/>
          <p:nvPr/>
        </p:nvSpPr>
        <p:spPr>
          <a:xfrm>
            <a:off x="3754152" y="2280530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70176" y="2140172"/>
            <a:ext cx="29523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1 de julho de 2013</a:t>
            </a:r>
            <a:endParaRPr lang="pt-PT" sz="2800" dirty="0">
              <a:solidFill>
                <a:schemeClr val="tx2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41884" y="3025553"/>
            <a:ext cx="5688632" cy="142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A Croácia também entrou para a União Europeia tornando-se assim o 28º Estado membro da UE. Passando a designar-se por a </a:t>
            </a:r>
            <a:r>
              <a:rPr lang="pt-PT" sz="2400" b="1" u="sng" dirty="0" smtClean="0">
                <a:latin typeface="Baskerville Old Face" panose="02020602080505020303" pitchFamily="18" charset="0"/>
              </a:rPr>
              <a:t>EUROPA DOS VINTE E OITO </a:t>
            </a:r>
            <a:r>
              <a:rPr lang="pt-PT" sz="2400" dirty="0" smtClean="0">
                <a:latin typeface="Baskerville Old Face" panose="02020602080505020303" pitchFamily="18" charset="0"/>
              </a:rPr>
              <a:t>.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6" y="2206531"/>
            <a:ext cx="46333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OBJETIVOS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 livre circulação de pessoas;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Criar uma moeda única «EURO», comum aos Estados Membros;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Reforçar a segurança e defesa da União Europeia;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Criação de novos empregos e desenvolvimento de novos mercados para bens e serviços dos países aderentes.    </a:t>
            </a:r>
            <a:endParaRPr lang="pt-PT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3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VANTAGENS DA UNIÃO EUROPEIA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É importante que os emigrantes tenham livre circulação nos países da Comunidade;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 União Europeia facilita-nos as exportações, obrigando-nos a aumentar a produção;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Cumprir regras ditadas pela União Europeia, em termos de qualidade dos  produtos, salários, condições de trabalho,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Os subsídios da União Europeia desenvolveram e melhoraram alguns setores económicos, como a indústria, agricultura, ensino, etc.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20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Desvantagens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As fronteiras abertas permite a entrada de droga, e outos produtos, que prejudica a saúde da população;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As fronteiras abertas permite a entrada de indivíduos fugidos á justiça;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Os salários não aumentam muito;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Aumenta alguns vícios do ser humano como o álcool, jogos clandestinos, furtos, etc. 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92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161" y="-194872"/>
            <a:ext cx="9753600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Instituições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14</a:t>
            </a:fld>
            <a:endParaRPr lang="pt-PT" dirty="0"/>
          </a:p>
        </p:txBody>
      </p:sp>
      <p:sp>
        <p:nvSpPr>
          <p:cNvPr id="5" name="Seta para a direita 4"/>
          <p:cNvSpPr/>
          <p:nvPr/>
        </p:nvSpPr>
        <p:spPr>
          <a:xfrm>
            <a:off x="1190640" y="1565501"/>
            <a:ext cx="360040" cy="219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83201" y="1462796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PARLAMENTO EUROPEU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50680" y="1990234"/>
            <a:ext cx="573534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É a única instituição da União Europeia eleita por sufrágio universal.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Composto por 751 deputados eleitos por sufrágio universal direto pelos cidadãos dos estados-membros, por um  período de 5 anos.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Tem sede em Estrasburgo, França.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://www.aaafep.pt/site/images/europeanparliament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37" y="2708920"/>
            <a:ext cx="4208155" cy="245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86837" y="5381320"/>
            <a:ext cx="43454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Parlamento Europeu em Bruxelas </a:t>
            </a:r>
            <a:endParaRPr lang="pt-PT" sz="2400" dirty="0">
              <a:solidFill>
                <a:schemeClr val="tx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892" y="82780"/>
            <a:ext cx="10061374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AS INSTITUIÇÕES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15</a:t>
            </a:fld>
            <a:endParaRPr lang="pt-PT" dirty="0"/>
          </a:p>
        </p:txBody>
      </p:sp>
      <p:sp>
        <p:nvSpPr>
          <p:cNvPr id="5" name="Seta para a direita 4"/>
          <p:cNvSpPr/>
          <p:nvPr/>
        </p:nvSpPr>
        <p:spPr>
          <a:xfrm>
            <a:off x="1413892" y="1916831"/>
            <a:ext cx="360040" cy="219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73932" y="1814126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As suas funções são: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17948" y="2348880"/>
            <a:ext cx="53285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1- Adotar os atos legislativos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Promove a adoção da legislação da UE;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Aprova os novos países á UE;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17948" y="3535132"/>
            <a:ext cx="4752528" cy="109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2- Controlo democrático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Exerce um controlo das outras instituições europeias;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17948" y="4722282"/>
            <a:ext cx="61206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3- O poder orçamental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Decide o orçamento anual da UE;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O orçamento só entra em vigor depois de ser assinado pelo Presidente do Parlamento;   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http://www.europarl.europa.eu/us/resource/static/images/MEPs/schultz-sm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65" y="2050278"/>
            <a:ext cx="2923456" cy="194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23548" y="4200827"/>
            <a:ext cx="29523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Martin Schulz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876" y="-233761"/>
            <a:ext cx="10133382" cy="1325562"/>
          </a:xfrm>
        </p:spPr>
        <p:txBody>
          <a:bodyPr/>
          <a:lstStyle/>
          <a:p>
            <a:r>
              <a:rPr lang="pt-PT" dirty="0">
                <a:solidFill>
                  <a:srgbClr val="545454">
                    <a:lumMod val="50000"/>
                  </a:srgbClr>
                </a:solidFill>
                <a:latin typeface="Baskerville Old Face" panose="02020602080505020303" pitchFamily="18" charset="0"/>
              </a:rPr>
              <a:t>AS INSTITUIÇÕES DA UNIÃO EUROPEIA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16</a:t>
            </a:fld>
            <a:endParaRPr lang="pt-PT" dirty="0"/>
          </a:p>
        </p:txBody>
      </p:sp>
      <p:sp>
        <p:nvSpPr>
          <p:cNvPr id="5" name="Seta para a direita 4"/>
          <p:cNvSpPr/>
          <p:nvPr/>
        </p:nvSpPr>
        <p:spPr>
          <a:xfrm>
            <a:off x="1557908" y="1443474"/>
            <a:ext cx="360040" cy="219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17948" y="1340768"/>
            <a:ext cx="39604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COMISSÃO EUROPEIA  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08343" y="2014467"/>
            <a:ext cx="698477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Constituída por comissários escolhidos pelos governos dos vários países membros. A Comissão Europeia elabora projetos de leis europeias;</a:t>
            </a:r>
          </a:p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Propõe legislação ao Parlamento e ao Conselho;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Gere e executa as politicas da UE, o orçamento e os programas adotados pelo Parlamento Europeu e pelo Conselho da União Europeia;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Faz cumprir a legislação Europeia;     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https://www.dinheirovivo.pt/wp-content/uploads/2015/10/ng30916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6"/>
          <a:stretch/>
        </p:blipFill>
        <p:spPr bwMode="auto">
          <a:xfrm>
            <a:off x="8686700" y="1340768"/>
            <a:ext cx="3181840" cy="165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4/4b/Ioannes_Claudius_Juncker_die_7_Martis_2014.jpg/220px-Ioannes_Claudius_Juncker_die_7_Martis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04" y="3698364"/>
            <a:ext cx="1400016" cy="193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643200" y="3129783"/>
            <a:ext cx="34752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Sede do Conselho da UE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62764" y="5763186"/>
            <a:ext cx="27116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Jean-Claude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Juncker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-420175"/>
            <a:ext cx="10061374" cy="1325562"/>
          </a:xfrm>
        </p:spPr>
        <p:txBody>
          <a:bodyPr/>
          <a:lstStyle/>
          <a:p>
            <a:r>
              <a:rPr lang="pt-PT" dirty="0">
                <a:solidFill>
                  <a:srgbClr val="545454">
                    <a:lumMod val="50000"/>
                  </a:srgbClr>
                </a:solidFill>
                <a:latin typeface="Baskerville Old Face" panose="02020602080505020303" pitchFamily="18" charset="0"/>
              </a:rPr>
              <a:t>AS INSTITUIÇÕES DA UNIÃO EUROPEIA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17</a:t>
            </a:fld>
            <a:endParaRPr lang="pt-PT" dirty="0"/>
          </a:p>
        </p:txBody>
      </p:sp>
      <p:sp>
        <p:nvSpPr>
          <p:cNvPr id="7" name="Seta para a direita 6"/>
          <p:cNvSpPr/>
          <p:nvPr/>
        </p:nvSpPr>
        <p:spPr>
          <a:xfrm>
            <a:off x="1497091" y="1214109"/>
            <a:ext cx="360040" cy="219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8" name="CaixaDeTexto 7"/>
          <p:cNvSpPr txBox="1"/>
          <p:nvPr/>
        </p:nvSpPr>
        <p:spPr>
          <a:xfrm>
            <a:off x="1917948" y="1111404"/>
            <a:ext cx="58326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CONSELHO EUROPEU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57131" y="1616846"/>
            <a:ext cx="6763831" cy="75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O Conselho é o principal órgão de tomada de decisões da UE.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1557908" y="2560577"/>
            <a:ext cx="360040" cy="219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12" name="CaixaDeTexto 11"/>
          <p:cNvSpPr txBox="1"/>
          <p:nvPr/>
        </p:nvSpPr>
        <p:spPr>
          <a:xfrm>
            <a:off x="1965333" y="2457872"/>
            <a:ext cx="57606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As suas funções são: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57131" y="2986965"/>
            <a:ext cx="57606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1</a:t>
            </a:r>
            <a:r>
              <a:rPr lang="pt-PT" sz="2400" dirty="0" smtClean="0">
                <a:latin typeface="Baskerville Old Face" panose="02020602080505020303" pitchFamily="18" charset="0"/>
              </a:rPr>
              <a:t>- Adotar os atos legislativos europeus;</a:t>
            </a:r>
          </a:p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2</a:t>
            </a:r>
            <a:r>
              <a:rPr lang="pt-PT" sz="2400" dirty="0" smtClean="0">
                <a:latin typeface="Baskerville Old Face" panose="02020602080505020303" pitchFamily="18" charset="0"/>
              </a:rPr>
              <a:t>- Coordenar as politicas económicas dos Estados-Membros;</a:t>
            </a:r>
          </a:p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3</a:t>
            </a:r>
            <a:r>
              <a:rPr lang="pt-PT" sz="2400" dirty="0" smtClean="0">
                <a:latin typeface="Baskerville Old Face" panose="02020602080505020303" pitchFamily="18" charset="0"/>
              </a:rPr>
              <a:t>- Celebrar acordos internacionais entre a UE e outros países;</a:t>
            </a:r>
          </a:p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4- </a:t>
            </a:r>
            <a:r>
              <a:rPr lang="pt-PT" sz="2400" dirty="0" smtClean="0">
                <a:latin typeface="Baskerville Old Face" panose="02020602080505020303" pitchFamily="18" charset="0"/>
              </a:rPr>
              <a:t>Aprovar o orçamento da União Europeia;</a:t>
            </a:r>
          </a:p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5</a:t>
            </a:r>
            <a:r>
              <a:rPr lang="pt-PT" sz="2400" dirty="0" smtClean="0">
                <a:latin typeface="Baskerville Old Face" panose="02020602080505020303" pitchFamily="18" charset="0"/>
              </a:rPr>
              <a:t>- Desenvolver a Politica Externa e de Segurança comum da UE; </a:t>
            </a:r>
          </a:p>
          <a:p>
            <a:pPr>
              <a:lnSpc>
                <a:spcPct val="90000"/>
              </a:lnSpc>
            </a:pPr>
            <a:r>
              <a:rPr lang="pt-PT" sz="2400" b="1" dirty="0" smtClean="0">
                <a:latin typeface="Baskerville Old Face" panose="02020602080505020303" pitchFamily="18" charset="0"/>
              </a:rPr>
              <a:t>6</a:t>
            </a:r>
            <a:r>
              <a:rPr lang="pt-PT" sz="2400" dirty="0" smtClean="0">
                <a:latin typeface="Baskerville Old Face" panose="02020602080505020303" pitchFamily="18" charset="0"/>
              </a:rPr>
              <a:t>- Coordenar a cooperação entre os tribunais e as forças politicas nacionais.</a:t>
            </a:r>
            <a:endParaRPr lang="pt-PT" sz="2400" b="1" dirty="0" smtClean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endParaRPr lang="pt-PT" sz="2400" b="1" dirty="0" smtClean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endParaRPr lang="pt-PT" sz="2400" b="1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http://www.sigmalive.com/en/uploads/images/news/tus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2132857"/>
            <a:ext cx="324983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9031560" y="4240360"/>
            <a:ext cx="2736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err="1" smtClean="0">
                <a:latin typeface="Baskerville Old Face" panose="02020602080505020303" pitchFamily="18" charset="0"/>
              </a:rPr>
              <a:t>Donald</a:t>
            </a:r>
            <a:r>
              <a:rPr lang="pt-PT" sz="2400" dirty="0" smtClean="0">
                <a:latin typeface="Baskerville Old Face" panose="02020602080505020303" pitchFamily="18" charset="0"/>
              </a:rPr>
              <a:t>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Tusk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 animBg="1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-531440"/>
            <a:ext cx="10133382" cy="1325562"/>
          </a:xfrm>
        </p:spPr>
        <p:txBody>
          <a:bodyPr/>
          <a:lstStyle/>
          <a:p>
            <a:r>
              <a:rPr lang="pt-PT" dirty="0">
                <a:solidFill>
                  <a:srgbClr val="545454">
                    <a:lumMod val="50000"/>
                  </a:srgbClr>
                </a:solidFill>
                <a:latin typeface="Baskerville Old Face" panose="02020602080505020303" pitchFamily="18" charset="0"/>
              </a:rPr>
              <a:t>AS INSTITUIÇÕES DA UNIÃO EUROPEIA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1495012" y="6453336"/>
            <a:ext cx="350913" cy="216024"/>
          </a:xfrm>
        </p:spPr>
        <p:txBody>
          <a:bodyPr/>
          <a:lstStyle/>
          <a:p>
            <a:fld id="{F36C87F6-986D-49E6-AF40-1B3A1EE8064D}" type="slidenum">
              <a:rPr lang="pt-PT" smtClean="0"/>
              <a:t>18</a:t>
            </a:fld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7107"/>
              </p:ext>
            </p:extLst>
          </p:nvPr>
        </p:nvGraphicFramePr>
        <p:xfrm>
          <a:off x="117748" y="1226451"/>
          <a:ext cx="4968552" cy="55469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/>
                <a:gridCol w="2016224"/>
                <a:gridCol w="2160240"/>
              </a:tblGrid>
              <a:tr h="423800"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Ano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Meses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País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6829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2007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Alemanha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2007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Portugal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2008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Eslovénia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2008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França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4288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2009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República</a:t>
                      </a:r>
                      <a:r>
                        <a:rPr lang="pt-PT" baseline="0" dirty="0" smtClean="0">
                          <a:latin typeface="Baskerville Old Face" panose="02020602080505020303" pitchFamily="18" charset="0"/>
                        </a:rPr>
                        <a:t> Checa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3716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2009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Suécia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314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2010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Espanha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2572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2010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Bélgica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2011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Hungria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2011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Polónia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2012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Dinamarca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2012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Chipre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2013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Irlanda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2013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Lituânia 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16294"/>
              </p:ext>
            </p:extLst>
          </p:nvPr>
        </p:nvGraphicFramePr>
        <p:xfrm>
          <a:off x="5878388" y="1182960"/>
          <a:ext cx="4824537" cy="548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096"/>
                <a:gridCol w="2352262"/>
                <a:gridCol w="1608179"/>
              </a:tblGrid>
              <a:tr h="315856"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Ano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Meses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País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1013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2014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Grécia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30441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2014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Itália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869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2015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Letónia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297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2015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Luxemburgo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725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2016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Países-Baixos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153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2016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Eslováquia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7581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2017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Malta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7009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2017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Reino Unido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544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2018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Estónia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478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2018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Estónia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7906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2019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Bulgária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7334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2019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Áustria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6762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2020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Janeiro-junho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Roménia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6762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2020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Julho-dezembro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Finlândia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5" y="794122"/>
            <a:ext cx="390178" cy="28044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71628" y="721976"/>
            <a:ext cx="103233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PRESIDÊNCIA DO CONSELHO EUROPEU 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061374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As instituições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19</a:t>
            </a:fld>
            <a:endParaRPr lang="pt-PT" dirty="0"/>
          </a:p>
        </p:txBody>
      </p:sp>
      <p:sp>
        <p:nvSpPr>
          <p:cNvPr id="5" name="Seta para a direita 4"/>
          <p:cNvSpPr/>
          <p:nvPr/>
        </p:nvSpPr>
        <p:spPr>
          <a:xfrm>
            <a:off x="1341884" y="1700808"/>
            <a:ext cx="360040" cy="219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6" name="CaixaDeTexto 5"/>
          <p:cNvSpPr txBox="1"/>
          <p:nvPr/>
        </p:nvSpPr>
        <p:spPr>
          <a:xfrm>
            <a:off x="1845940" y="1598102"/>
            <a:ext cx="95050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TRIBUNAL DE JUSTIÇA DA UNIÃO EUROPEIA 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41884" y="2348880"/>
            <a:ext cx="792088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É garantir a interpretação e aplicação uniforme da legislação da UE em todos os Estado-Membros. Garante que os tribunais nacionais não decidem de forma diferente;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Assegura o cumprimento da legislação por parte dos Estados-Membros e das instituições da UE;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A sua sede localiza-se no Luxemburgo.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s://ventosdalusofonia.files.wordpress.com/2013/11/1ac-tribunal-de-justic3a7a-da-u-europeia.png?w=650&amp;h=2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3" t="3542" r="13278" b="39776"/>
          <a:stretch/>
        </p:blipFill>
        <p:spPr bwMode="auto">
          <a:xfrm>
            <a:off x="8470676" y="2923664"/>
            <a:ext cx="3366724" cy="165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85669" y="4736358"/>
            <a:ext cx="39692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dirty="0" smtClean="0">
                <a:latin typeface="Baskerville Old Face" panose="02020602080505020303" pitchFamily="18" charset="0"/>
              </a:rPr>
              <a:t>Sede do tribunal de justiça, Luxemburgo </a:t>
            </a:r>
            <a:endParaRPr lang="pt-P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latin typeface="Baskerville Old Face" panose="02020602080505020303" pitchFamily="18" charset="0"/>
              </a:rPr>
              <a:t>introdução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Neste trabalho irei relatar algumas coisas sobre a União Europeia, mas também sobre a Áustria, porque a Áustria começa pela primeira letra do meu nome A. Por tanto espero que gostem desta apresentação do meu trabalho de geografia. 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z="1100" smtClean="0"/>
              <a:t>2</a:t>
            </a:fld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277398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As instituições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20</a:t>
            </a:fld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25" y="1772816"/>
            <a:ext cx="390178" cy="2804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12703" y="1700670"/>
            <a:ext cx="92890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u="sng" dirty="0" smtClean="0">
                <a:latin typeface="Baskerville Old Face" panose="02020602080505020303" pitchFamily="18" charset="0"/>
              </a:rPr>
              <a:t>TRIBUNAL DE CONTAS DA UNIÃO EUROPEIA 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35043" y="2385951"/>
            <a:ext cx="85689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Verifica a boa execução do orçamento da UE e examina a legalidade e a regularidade das despesas a garantir a boa gestão financeira.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Emite as propostas de legislação financeira da UE e ás ações comunitárias.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A sua sede situa-se no Luxemburgo.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https://upload.wikimedia.org/wikipedia/commons/0/0a/Europ%C3%A4ischer_Rechnungsh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36" y="3068960"/>
            <a:ext cx="3168352" cy="218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476" y="5450553"/>
            <a:ext cx="42484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dirty="0" smtClean="0">
                <a:latin typeface="Baskerville Old Face" panose="02020602080505020303" pitchFamily="18" charset="0"/>
              </a:rPr>
              <a:t>Sede do tribunal de contas, Luxemburgo</a:t>
            </a:r>
            <a:endParaRPr lang="pt-P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O euro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21</a:t>
            </a:fld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6759" y="1916832"/>
            <a:ext cx="7560840" cy="75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>
                <a:latin typeface="Baskerville Old Face" panose="02020602080505020303" pitchFamily="18" charset="0"/>
              </a:rPr>
              <a:t>O </a:t>
            </a:r>
            <a:r>
              <a:rPr lang="pt-PT" sz="2400" dirty="0" smtClean="0">
                <a:latin typeface="Baskerville Old Face" panose="02020602080505020303" pitchFamily="18" charset="0"/>
              </a:rPr>
              <a:t>euro </a:t>
            </a:r>
            <a:r>
              <a:rPr lang="pt-PT" sz="2400" dirty="0">
                <a:latin typeface="Baskerville Old Face" panose="02020602080505020303" pitchFamily="18" charset="0"/>
              </a:rPr>
              <a:t>é a moeda oficial de 19 dos 28 países da União Europeia. O euro existe </a:t>
            </a:r>
            <a:r>
              <a:rPr lang="pt-PT" sz="2400" dirty="0" smtClean="0">
                <a:latin typeface="Baskerville Old Face" panose="02020602080505020303" pitchFamily="18" charset="0"/>
              </a:rPr>
              <a:t>desde </a:t>
            </a:r>
            <a:r>
              <a:rPr lang="pt-PT" sz="2400" dirty="0">
                <a:latin typeface="Baskerville Old Face" panose="02020602080505020303" pitchFamily="18" charset="0"/>
              </a:rPr>
              <a:t>1 de Janeiro de 2002. </a:t>
            </a:r>
          </a:p>
        </p:txBody>
      </p:sp>
      <p:pic>
        <p:nvPicPr>
          <p:cNvPr id="3074" name="Picture 2" descr="http://www.gifmania.com.pt/Gifs-Animados-Objetos/Imagens-Animadas-Dinheiro/Gif-Animados-Euros/Moedas-De-Euro/Moedas-De-Euro-885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935" y="396364"/>
            <a:ext cx="1477061" cy="12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rra.com.br/economia/imagem/euro/moe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3140968"/>
            <a:ext cx="8342312" cy="309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98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Vantagens do euro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22</a:t>
            </a:fld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85900" y="1916832"/>
            <a:ext cx="8608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As viagens a outros países da UE tornaram-se mais fáceis, porque não é preciso fazer câmbios;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Torna a Europa mais competitiva no comércio internacional;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Simplifica a gestão das empresas;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Reforça o peso político e económico da Europa;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Os salários, as poupanças e as reformas tornam-se mais estáveis.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2" descr="http://www.gifmania.com.pt/Gifs-Animados-Objetos/Imagens-Animadas-Dinheiro/Gif-Animados-Euros/Moedas-De-Euro/Moedas-De-Euro-885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935" y="396364"/>
            <a:ext cx="1477061" cy="12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Desvantagens do euro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23</a:t>
            </a:fld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284" y="1988840"/>
            <a:ext cx="8352928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Negócios que não se fizeram, porque a população não dominava o valor da moeda;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Os bens e serviços ficaram mais caros pela transação entre moedas;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Problemas de saúde da população relacionada com a mudança da moeda;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Roubos e enganos que foram causados á população, principalmente á mais idosa.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2" descr="http://www.gifmania.com.pt/Gifs-Animados-Objetos/Imagens-Animadas-Dinheiro/Gif-Animados-Euros/Moedas-De-Euro/Moedas-De-Euro-885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935" y="396364"/>
            <a:ext cx="1477061" cy="12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3" y="-459432"/>
            <a:ext cx="9753600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Países aderentes á moeda euro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24</a:t>
            </a:fld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24001"/>
              </p:ext>
            </p:extLst>
          </p:nvPr>
        </p:nvGraphicFramePr>
        <p:xfrm>
          <a:off x="477788" y="1076713"/>
          <a:ext cx="4464496" cy="55526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22322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latin typeface="Baskerville Old Face" panose="02020602080505020303" pitchFamily="18" charset="0"/>
                        </a:rPr>
                        <a:t>Países aderentes</a:t>
                      </a:r>
                      <a:endParaRPr lang="pt-PT" sz="20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Baskerville Old Face" panose="02020602080505020303" pitchFamily="18" charset="0"/>
                        </a:rPr>
                        <a:t>Moeda 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Alemanha 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Áustria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Bélgica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Chipre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Eslováquia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Eslovénia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Espanha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Estónia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Finlândia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França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Grécia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Irlanda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Itália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Letónia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46064"/>
              </p:ext>
            </p:extLst>
          </p:nvPr>
        </p:nvGraphicFramePr>
        <p:xfrm>
          <a:off x="5363716" y="1063718"/>
          <a:ext cx="4464496" cy="25813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2232248"/>
              </a:tblGrid>
              <a:tr h="421066"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latin typeface="Baskerville Old Face" panose="02020602080505020303" pitchFamily="18" charset="0"/>
                        </a:rPr>
                        <a:t>Países aderentes</a:t>
                      </a:r>
                      <a:endParaRPr lang="pt-PT" sz="20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latin typeface="Baskerville Old Face" panose="02020602080505020303" pitchFamily="18" charset="0"/>
                        </a:rPr>
                        <a:t>Moeda</a:t>
                      </a:r>
                      <a:endParaRPr lang="pt-PT" sz="20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Lituânia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 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Luxemburgo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Malta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Países Baixos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Portugal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Euro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gifmania.com.pt/Gifs-Animados-Objetos/Imagens-Animadas-Dinheiro/Gif-Animados-Euros/Moedas-De-Euro/Moedas-De-Euro-885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175572"/>
            <a:ext cx="1477061" cy="12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3" y="0"/>
            <a:ext cx="9753600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Países aderentes a outra moeda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25</a:t>
            </a:fld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21228"/>
              </p:ext>
            </p:extLst>
          </p:nvPr>
        </p:nvGraphicFramePr>
        <p:xfrm>
          <a:off x="3502124" y="1700808"/>
          <a:ext cx="5472608" cy="4392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273630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latin typeface="Baskerville Old Face" panose="02020602080505020303" pitchFamily="18" charset="0"/>
                        </a:rPr>
                        <a:t>Países</a:t>
                      </a:r>
                      <a:r>
                        <a:rPr lang="pt-PT" b="0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endParaRPr lang="pt-PT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latin typeface="Baskerville Old Face" panose="02020602080505020303" pitchFamily="18" charset="0"/>
                        </a:rPr>
                        <a:t>Moeda</a:t>
                      </a:r>
                      <a:endParaRPr lang="pt-PT" sz="20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Bulgária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Leão</a:t>
                      </a:r>
                      <a:r>
                        <a:rPr lang="pt-PT" baseline="0" dirty="0" smtClean="0">
                          <a:latin typeface="Baskerville Old Face" panose="02020602080505020303" pitchFamily="18" charset="0"/>
                        </a:rPr>
                        <a:t> novo búlgaro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Croácia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Marta croata ou kuna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Dinamarca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Coroa dinamarquesa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Polónia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Dourado polonês ou zloty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República Checa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Coroa tcheca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Roménia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Leão novo romeno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Suécia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Coroa sueca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Reino Unido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Libra esterlina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Hungria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Baskerville Old Face" panose="02020602080505020303" pitchFamily="18" charset="0"/>
                        </a:rPr>
                        <a:t>Forint </a:t>
                      </a:r>
                      <a:endParaRPr lang="pt-PT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1998" y="87214"/>
            <a:ext cx="9753600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A minha opinião sobre a UE para Portugal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50356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 minha opinião sobre a União Europeia para Portugal é porque sem ela o nosso país estaria á deriva na Europa e também não teríamos funções de trabalho organizadas… Tudo de bom e melhor para o nosso país. O crescimento de economia, população, emprego, comércio, socialização,…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Portugal também foi bem beneficiado pela moeda EURO, pois antigamente com a outra moeda as coisas eram mais caras e mais complexas, e agora não, são mais simples, e também ao longo do tempo a população idosa foi-se habituando á nova moeda.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 Podemos também circular livremente em todos os países da União Europeia com uma única moeda. O transporte de mercadorias é feito mais rápido sem muita papelada, podendo termos acesso a qualquer tipo de produto quase de um dia para o outro.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Outras das grandes vantagens notou-se que aqui em Portugal que era um dos países com mais fraco desenvolvimento da União Europeia muito a nível de infraestruturas de estradas que com a ajuda da mesma podemos dizer que temos, as cidades, as vilas muito mais bonitas e desenvolvidas antes da nossa entrada para a União Europeia.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Concluindo, tenho o exemplo da terra onde vivo está muito mais bonita e desenvolvida e estradas que nos ligam a todos os países com muita qualidade.     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37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27</a:t>
            </a:fld>
            <a:endParaRPr lang="pt-PT" dirty="0"/>
          </a:p>
        </p:txBody>
      </p:sp>
      <p:sp>
        <p:nvSpPr>
          <p:cNvPr id="5" name="Retângulo arredondado 4"/>
          <p:cNvSpPr/>
          <p:nvPr/>
        </p:nvSpPr>
        <p:spPr>
          <a:xfrm>
            <a:off x="837828" y="1340768"/>
            <a:ext cx="8990384" cy="4032448"/>
          </a:xfrm>
          <a:prstGeom prst="roundRect">
            <a:avLst>
              <a:gd name="adj" fmla="val 17665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ÁUSTRIA</a:t>
            </a:r>
          </a:p>
        </p:txBody>
      </p:sp>
      <p:sp>
        <p:nvSpPr>
          <p:cNvPr id="6" name="CaixaDeTexto 5"/>
          <p:cNvSpPr txBox="1"/>
          <p:nvPr/>
        </p:nvSpPr>
        <p:spPr>
          <a:xfrm rot="421525">
            <a:off x="3946631" y="2063411"/>
            <a:ext cx="3600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2º Parte</a:t>
            </a:r>
            <a:endParaRPr lang="pt-PT" sz="2400" dirty="0">
              <a:solidFill>
                <a:schemeClr val="tx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32656"/>
            <a:ext cx="9753600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03295" y="1881622"/>
            <a:ext cx="9753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Áustria, oficialmente </a:t>
            </a:r>
            <a:r>
              <a:rPr lang="pt-PT" dirty="0">
                <a:latin typeface="Baskerville Old Face" panose="02020602080505020303" pitchFamily="18" charset="0"/>
              </a:rPr>
              <a:t>República da Áustria </a:t>
            </a:r>
            <a:r>
              <a:rPr lang="pt-PT" dirty="0" smtClean="0">
                <a:latin typeface="Baskerville Old Face" panose="02020602080505020303" pitchFamily="18" charset="0"/>
              </a:rPr>
              <a:t>, tem como capital Viena, </a:t>
            </a:r>
            <a:r>
              <a:rPr lang="pt-PT" dirty="0">
                <a:latin typeface="Baskerville Old Face" panose="02020602080505020303" pitchFamily="18" charset="0"/>
              </a:rPr>
              <a:t>é um país de cerca de 8,3 milhões de habitantes</a:t>
            </a:r>
            <a:r>
              <a:rPr lang="pt-PT" dirty="0" smtClean="0">
                <a:latin typeface="Baskerville Old Face" panose="02020602080505020303" pitchFamily="18" charset="0"/>
              </a:rPr>
              <a:t>, </a:t>
            </a:r>
            <a:r>
              <a:rPr lang="pt-PT" dirty="0">
                <a:latin typeface="Baskerville Old Face" panose="02020602080505020303" pitchFamily="18" charset="0"/>
              </a:rPr>
              <a:t>localizado na Europa Central</a:t>
            </a:r>
            <a:r>
              <a:rPr lang="pt-PT" dirty="0" smtClean="0">
                <a:latin typeface="Baskerville Old Face" panose="02020602080505020303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As </a:t>
            </a:r>
            <a:r>
              <a:rPr lang="pt-PT" dirty="0">
                <a:latin typeface="Baskerville Old Face" panose="02020602080505020303" pitchFamily="18" charset="0"/>
              </a:rPr>
              <a:t>origens da Áustria remetem-se ao tempo do Império Romano, quando o Reino Nórico, de origem celta, foi conquistado pelos romanos por volta de 15 a.C. e, mais tarde, tornou-se Nórica, uma província romana, em meados do século I </a:t>
            </a:r>
            <a:r>
              <a:rPr lang="pt-PT" dirty="0" smtClean="0">
                <a:latin typeface="Baskerville Old Face" panose="02020602080505020303" pitchFamily="18" charset="0"/>
              </a:rPr>
              <a:t>d.C.                                      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28</a:t>
            </a:fld>
            <a:endParaRPr lang="pt-PT" dirty="0"/>
          </a:p>
        </p:txBody>
      </p:sp>
      <p:pic>
        <p:nvPicPr>
          <p:cNvPr id="1026" name="Picture 2" descr="https://upload.wikimedia.org/wikipedia/commons/thumb/a/ad/Austria_in_European_Union.svg/260px-Austria_in_European_Un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44" y="4053089"/>
            <a:ext cx="2908751" cy="2483626"/>
          </a:xfrm>
          <a:prstGeom prst="roundRect">
            <a:avLst>
              <a:gd name="adj" fmla="val 96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190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REDE HIDROGRÁFICA DE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0702924" y="6453336"/>
            <a:ext cx="1143001" cy="180974"/>
          </a:xfrm>
        </p:spPr>
        <p:txBody>
          <a:bodyPr/>
          <a:lstStyle/>
          <a:p>
            <a:fld id="{F36C87F6-986D-49E6-AF40-1B3A1EE8064D}" type="slidenum">
              <a:rPr lang="pt-PT" smtClean="0"/>
              <a:t>29</a:t>
            </a:fld>
            <a:endParaRPr lang="pt-PT" dirty="0"/>
          </a:p>
        </p:txBody>
      </p:sp>
      <p:pic>
        <p:nvPicPr>
          <p:cNvPr id="1026" name="Picture 2" descr="https://upload.wikimedia.org/wikipedia/commons/thumb/9/90/Maribor_Lent.jpg/300px-Maribor_L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7" y="1915774"/>
            <a:ext cx="2255771" cy="169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ixaDeTexto 4"/>
          <p:cNvSpPr txBox="1"/>
          <p:nvPr/>
        </p:nvSpPr>
        <p:spPr>
          <a:xfrm>
            <a:off x="2839748" y="3182870"/>
            <a:ext cx="51845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Rio Drava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28" name="Picture 4" descr="https://upload.wikimedia.org/wikipedia/commons/thumb/4/4e/Ybbs.JPG/300px-Yb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327480"/>
            <a:ext cx="2846139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3251919" y="6022579"/>
            <a:ext cx="42826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Rio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Íbosa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30" name="Picture 6" descr="https://upload.wikimedia.org/wikipedia/commons/thumb/9/9c/Lech_unterhalb_der_Staustufe_bei_Seestall.JPG/300px-Lech_unterhalb_der_Staustufe_bei_Seest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90" y="3374478"/>
            <a:ext cx="2224400" cy="166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CaixaDeTexto 6"/>
          <p:cNvSpPr txBox="1"/>
          <p:nvPr/>
        </p:nvSpPr>
        <p:spPr>
          <a:xfrm>
            <a:off x="6619890" y="4618046"/>
            <a:ext cx="40056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Rio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Lech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32" name="Picture 8" descr="https://upload.wikimedia.org/wikipedia/commons/thumb/5/53/Mur-Fluss.jpg/300px-Mur-Flu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54" y="2070035"/>
            <a:ext cx="2352426" cy="132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aixaDeTexto 7"/>
          <p:cNvSpPr txBox="1"/>
          <p:nvPr/>
        </p:nvSpPr>
        <p:spPr>
          <a:xfrm>
            <a:off x="10423580" y="2970504"/>
            <a:ext cx="201800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Rio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Mur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34" name="Picture 10" descr="https://upload.wikimedia.org/wikipedia/commons/thumb/d/dd/Laufen_city_in_germany_from_top.jpg/300px-Laufen_city_in_germany_from_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64" y="4535075"/>
            <a:ext cx="2220402" cy="148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10423580" y="5597847"/>
            <a:ext cx="29436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Rio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Salzach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1341884" y="1052736"/>
            <a:ext cx="8712968" cy="43924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 rot="416967">
            <a:off x="3911767" y="2234783"/>
            <a:ext cx="5397629" cy="233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VAMOS FALAR AGORA SOBRE A EUROPA</a:t>
            </a:r>
            <a:endParaRPr lang="pt-PT" sz="5400" dirty="0">
              <a:solidFill>
                <a:schemeClr val="tx2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z="1100" smtClean="0"/>
              <a:t>3</a:t>
            </a:fld>
            <a:endParaRPr lang="pt-PT" sz="1100" dirty="0"/>
          </a:p>
        </p:txBody>
      </p:sp>
      <p:sp>
        <p:nvSpPr>
          <p:cNvPr id="5" name="CaixaDeTexto 4"/>
          <p:cNvSpPr txBox="1"/>
          <p:nvPr/>
        </p:nvSpPr>
        <p:spPr>
          <a:xfrm rot="201817">
            <a:off x="4006180" y="1340768"/>
            <a:ext cx="3600400" cy="48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1º Parte</a:t>
            </a:r>
            <a:endParaRPr lang="pt-PT" sz="2800" dirty="0">
              <a:solidFill>
                <a:schemeClr val="tx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Relevo de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1344" y="1789112"/>
            <a:ext cx="9753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 Áustria está 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interrompida pela Cordilheira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dos Alpes, por isso é bastante montanhosa. Áustria apresenta ao sul e a oeste grandes altitudes em razão da presença da Cordilheira dos Alpes, desse modo o relevo é bastante acidentado. Os pontos mais altos do país são 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respetivamente </a:t>
            </a:r>
            <a:r>
              <a:rPr lang="pt-PT" dirty="0" err="1" smtClean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Grossglockener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(2504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metros) e </a:t>
            </a:r>
            <a:r>
              <a:rPr lang="pt-PT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Wildspitze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(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3770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metros). O país possui clima temperado, com verões amenos e invernos rigorosos.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0774932" y="6453336"/>
            <a:ext cx="1143001" cy="180974"/>
          </a:xfrm>
        </p:spPr>
        <p:txBody>
          <a:bodyPr/>
          <a:lstStyle/>
          <a:p>
            <a:fld id="{F36C87F6-986D-49E6-AF40-1B3A1EE8064D}" type="slidenum">
              <a:rPr lang="pt-PT" smtClean="0"/>
              <a:t>30</a:t>
            </a:fld>
            <a:endParaRPr lang="pt-PT" dirty="0"/>
          </a:p>
        </p:txBody>
      </p:sp>
      <p:pic>
        <p:nvPicPr>
          <p:cNvPr id="2050" name="Picture 2" descr="Grossglockner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62" y="4132260"/>
            <a:ext cx="2667000" cy="20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ixaDeTexto 4"/>
          <p:cNvSpPr txBox="1"/>
          <p:nvPr/>
        </p:nvSpPr>
        <p:spPr>
          <a:xfrm>
            <a:off x="4318662" y="5707780"/>
            <a:ext cx="24455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err="1" smtClean="0">
                <a:latin typeface="Baskerville Old Face" panose="02020602080505020303" pitchFamily="18" charset="0"/>
              </a:rPr>
              <a:t>Grossglockener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2052" name="Picture 4" descr="https://upload.wikimedia.org/wikipedia/commons/thumb/6/6b/Wildspitzefromtiefenbachkogel.JPG/280px-Wildspitzefromtiefenbachko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54" y="4132260"/>
            <a:ext cx="2667000" cy="20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9320514" y="5707780"/>
            <a:ext cx="32888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err="1" smtClean="0">
                <a:latin typeface="Baskerville Old Face" panose="02020602080505020303" pitchFamily="18" charset="0"/>
              </a:rPr>
              <a:t>Wildspitze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Países que a limitam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0938423" y="6525344"/>
            <a:ext cx="1143001" cy="180974"/>
          </a:xfrm>
        </p:spPr>
        <p:txBody>
          <a:bodyPr/>
          <a:lstStyle/>
          <a:p>
            <a:fld id="{F36C87F6-986D-49E6-AF40-1B3A1EE8064D}" type="slidenum">
              <a:rPr lang="pt-PT" smtClean="0"/>
              <a:t>31</a:t>
            </a:fld>
            <a:endParaRPr lang="pt-PT" dirty="0"/>
          </a:p>
        </p:txBody>
      </p:sp>
      <p:pic>
        <p:nvPicPr>
          <p:cNvPr id="3074" name="Picture 2" descr="http://ue.home.sapo.pt/austria/mapa_aust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32" y="3774965"/>
            <a:ext cx="4443088" cy="249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189756" y="1825578"/>
            <a:ext cx="905326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A Norte localiza-se República Checa;</a:t>
            </a:r>
          </a:p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       A Nordeste situa-se a Eslováquia;</a:t>
            </a:r>
          </a:p>
          <a:p>
            <a:pPr>
              <a:lnSpc>
                <a:spcPct val="90000"/>
              </a:lnSpc>
            </a:pPr>
            <a:endParaRPr lang="pt-PT" sz="2400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                      Hungria localiza-se a Este;</a:t>
            </a:r>
          </a:p>
          <a:p>
            <a:pPr>
              <a:lnSpc>
                <a:spcPct val="90000"/>
              </a:lnSpc>
            </a:pPr>
            <a:endParaRPr lang="pt-PT" sz="2400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                                 A Croácia localiza-se a Sudeste;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                                       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                                      A Eslovénia situa-se a Sul; 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                          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                                 </a:t>
            </a:r>
          </a:p>
          <a:p>
            <a:pPr>
              <a:lnSpc>
                <a:spcPct val="90000"/>
              </a:lnSpc>
            </a:pP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62364" y="1825578"/>
            <a:ext cx="6166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Itália localiza-se a Sudoeste;</a:t>
            </a:r>
          </a:p>
          <a:p>
            <a:pPr>
              <a:lnSpc>
                <a:spcPct val="90000"/>
              </a:lnSpc>
            </a:pPr>
            <a:endParaRPr lang="pt-PT" sz="2400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           A Suíça situa-se a Oeste; 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pt-PT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 smtClean="0">
                <a:latin typeface="Baskerville Old Face" panose="02020602080505020303" pitchFamily="18" charset="0"/>
              </a:rPr>
              <a:t>                   A Alemanha localiza-se a Noroeste;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Monumentos de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0774932" y="6453336"/>
            <a:ext cx="1143001" cy="180974"/>
          </a:xfrm>
        </p:spPr>
        <p:txBody>
          <a:bodyPr/>
          <a:lstStyle/>
          <a:p>
            <a:fld id="{F36C87F6-986D-49E6-AF40-1B3A1EE8064D}" type="slidenum">
              <a:rPr lang="pt-PT" smtClean="0"/>
              <a:t>32</a:t>
            </a:fld>
            <a:endParaRPr lang="pt-PT" dirty="0"/>
          </a:p>
        </p:txBody>
      </p:sp>
      <p:pic>
        <p:nvPicPr>
          <p:cNvPr id="1026" name="Picture 2" descr="https://lh3.googleusercontent.com/-CC8uKG-IioU/AAAAAAAAAAI/AAAAAAAAAA8/ce2ZpTP3dC8/s0-c-k-no-ns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840999"/>
            <a:ext cx="230342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ixaDeTexto 4"/>
          <p:cNvSpPr txBox="1"/>
          <p:nvPr/>
        </p:nvSpPr>
        <p:spPr>
          <a:xfrm>
            <a:off x="2859340" y="3360483"/>
            <a:ext cx="52574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Palácio de Schonbrunn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4002982"/>
            <a:ext cx="183361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2599439" y="5738490"/>
            <a:ext cx="47191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Catedral de Santo Estêvão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28" name="Picture 4" descr="https://fcc.at/event/img1000/25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65" y="1835575"/>
            <a:ext cx="2952328" cy="196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aixaDeTexto 7"/>
          <p:cNvSpPr txBox="1"/>
          <p:nvPr/>
        </p:nvSpPr>
        <p:spPr>
          <a:xfrm>
            <a:off x="8828893" y="3360483"/>
            <a:ext cx="34563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Museu de História de Arte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030" name="Picture 6" descr="https://www.wien.info/media/images/31954-prater-wildalpenbahn-vergnuegungspark.jpg/image_tea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65" y="4223611"/>
            <a:ext cx="2952328" cy="197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8828893" y="5738490"/>
            <a:ext cx="38902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err="1" smtClean="0">
                <a:latin typeface="Baskerville Old Face" panose="02020602080505020303" pitchFamily="18" charset="0"/>
              </a:rPr>
              <a:t>Prater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Moeda AUSTRÍACA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latin typeface="Baskerville Old Face" panose="02020602080505020303" pitchFamily="18" charset="0"/>
              </a:rPr>
              <a:t>As moedas de euro austríacas apresentam um desenho diferente para cada uma das moedas, tendo no entanto um tema comum para cada uma das séries. </a:t>
            </a:r>
            <a:r>
              <a:rPr lang="pt-PT" dirty="0" smtClean="0">
                <a:latin typeface="Baskerville Old Face" panose="02020602080505020303" pitchFamily="18" charset="0"/>
              </a:rPr>
              <a:t>Todas as moedas incluem ainda as 12 estrelas da UE, assim como o ano de cunhagem.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33</a:t>
            </a:fld>
            <a:endParaRPr lang="pt-PT" dirty="0"/>
          </a:p>
        </p:txBody>
      </p:sp>
      <p:pic>
        <p:nvPicPr>
          <p:cNvPr id="2050" name="Picture 2" descr="http://www.golddirect.pt/media/catalog/product/cache/29/small_image/5b49b02d1c02c5ce464a2c3ca2b233fc/1/0/100-kronen-gold_b-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3789040"/>
            <a:ext cx="1998768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d.uc.pt/CI/CEE/pm/Bins/os2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3887514"/>
            <a:ext cx="18002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Economia de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rgbClr val="252525"/>
                </a:solidFill>
                <a:latin typeface="Baskerville Old Face" panose="02020602080505020303" pitchFamily="18" charset="0"/>
              </a:rPr>
              <a:t>A Áustria com 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a sua 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economia social de </a:t>
            </a:r>
            <a:r>
              <a:rPr lang="pt-PT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mercado</a:t>
            </a:r>
            <a:r>
              <a:rPr lang="pt-PT" dirty="0" smtClean="0">
                <a:solidFill>
                  <a:srgbClr val="252525"/>
                </a:solidFill>
                <a:latin typeface="Baskerville Old Face" panose="02020602080505020303" pitchFamily="18" charset="0"/>
              </a:rPr>
              <a:t>, 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tem ligações estreitas com outros países da 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União Europeia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, em especial a 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Alemanha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. Tem um forte setor de serviços, um expressivo setor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 industrial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 e um setor </a:t>
            </a:r>
            <a:r>
              <a:rPr lang="pt-PT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agrícola pequeno</a:t>
            </a:r>
            <a:r>
              <a:rPr lang="pt-PT" dirty="0" smtClean="0">
                <a:solidFill>
                  <a:srgbClr val="252525"/>
                </a:solidFill>
                <a:latin typeface="Baskerville Old Face" panose="02020602080505020303" pitchFamily="18" charset="0"/>
              </a:rPr>
              <a:t>, 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porém </a:t>
            </a:r>
            <a:r>
              <a:rPr lang="pt-PT" dirty="0" smtClean="0">
                <a:solidFill>
                  <a:srgbClr val="252525"/>
                </a:solidFill>
                <a:latin typeface="Baskerville Old Face" panose="02020602080505020303" pitchFamily="18" charset="0"/>
              </a:rPr>
              <a:t>desenvolvido</a:t>
            </a:r>
            <a:r>
              <a:rPr lang="pt-PT" dirty="0">
                <a:solidFill>
                  <a:srgbClr val="252525"/>
                </a:solidFill>
                <a:latin typeface="Baskerville Old Face" panose="02020602080505020303" pitchFamily="18" charset="0"/>
              </a:rPr>
              <a:t> . </a:t>
            </a:r>
            <a:r>
              <a:rPr lang="pt-PT" dirty="0" smtClean="0">
                <a:solidFill>
                  <a:srgbClr val="252525"/>
                </a:solidFill>
                <a:latin typeface="Baskerville Old Face" panose="02020602080505020303" pitchFamily="18" charset="0"/>
              </a:rPr>
              <a:t>Apesar da forte presença do Estado na economia, na última década ocorreu algumas privatizações.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34</a:t>
            </a:fld>
            <a:endParaRPr lang="pt-PT" dirty="0"/>
          </a:p>
        </p:txBody>
      </p:sp>
      <p:pic>
        <p:nvPicPr>
          <p:cNvPr id="1026" name="Picture 2" descr="https://upload.wikimedia.org/wikipedia/commons/thumb/8/85/Vienna_DC.JPG/300px-Vienna_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7" y="3861048"/>
            <a:ext cx="345638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23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Chefe de governo de Áustria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048472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Dr. Heinz </a:t>
            </a:r>
            <a:r>
              <a:rPr lang="pt-PT" dirty="0" err="1" smtClean="0">
                <a:latin typeface="Baskerville Old Face" panose="02020602080505020303" pitchFamily="18" charset="0"/>
              </a:rPr>
              <a:t>Fischer</a:t>
            </a:r>
            <a:r>
              <a:rPr lang="pt-PT" dirty="0" smtClean="0">
                <a:latin typeface="Baskerville Old Face" panose="02020602080505020303" pitchFamily="18" charset="0"/>
              </a:rPr>
              <a:t> é </a:t>
            </a:r>
            <a:r>
              <a:rPr lang="pt-PT" dirty="0">
                <a:latin typeface="Baskerville Old Face" panose="02020602080505020303" pitchFamily="18" charset="0"/>
              </a:rPr>
              <a:t>o atual presidente federal da Áustria. Foi eleito presidente no dia 25 de Abril de 2004. Hoje é o político mais popular do </a:t>
            </a:r>
            <a:r>
              <a:rPr lang="pt-PT" dirty="0" smtClean="0">
                <a:latin typeface="Baskerville Old Face" panose="02020602080505020303" pitchFamily="18" charset="0"/>
              </a:rPr>
              <a:t>país. Após </a:t>
            </a:r>
            <a:r>
              <a:rPr lang="pt-PT" dirty="0">
                <a:latin typeface="Baskerville Old Face" panose="02020602080505020303" pitchFamily="18" charset="0"/>
              </a:rPr>
              <a:t>sua graduação, </a:t>
            </a:r>
            <a:r>
              <a:rPr lang="pt-PT" dirty="0" err="1">
                <a:latin typeface="Baskerville Old Face" panose="02020602080505020303" pitchFamily="18" charset="0"/>
              </a:rPr>
              <a:t>Fischer</a:t>
            </a:r>
            <a:r>
              <a:rPr lang="pt-PT" dirty="0">
                <a:latin typeface="Baskerville Old Face" panose="02020602080505020303" pitchFamily="18" charset="0"/>
              </a:rPr>
              <a:t> iniciou uma carreira política como </a:t>
            </a:r>
            <a:r>
              <a:rPr lang="pt-PT" dirty="0" smtClean="0">
                <a:latin typeface="Baskerville Old Face" panose="02020602080505020303" pitchFamily="18" charset="0"/>
              </a:rPr>
              <a:t>subsecretário </a:t>
            </a:r>
            <a:r>
              <a:rPr lang="pt-PT" dirty="0">
                <a:latin typeface="Baskerville Old Face" panose="02020602080505020303" pitchFamily="18" charset="0"/>
              </a:rPr>
              <a:t>do Partido Social-Democrata da Áustria </a:t>
            </a:r>
            <a:r>
              <a:rPr lang="pt-PT" dirty="0" smtClean="0">
                <a:latin typeface="Baskerville Old Face" panose="02020602080505020303" pitchFamily="18" charset="0"/>
              </a:rPr>
              <a:t>. </a:t>
            </a:r>
            <a:r>
              <a:rPr lang="pt-PT" dirty="0">
                <a:latin typeface="Baskerville Old Face" panose="02020602080505020303" pitchFamily="18" charset="0"/>
              </a:rPr>
              <a:t>Em 1971 foi eleito no Conselho nacional, no qual ficou como deputado até 2004, com uma interrupção de três anos.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35</a:t>
            </a:fld>
            <a:endParaRPr lang="pt-PT" dirty="0"/>
          </a:p>
        </p:txBody>
      </p:sp>
      <p:pic>
        <p:nvPicPr>
          <p:cNvPr id="2050" name="Picture 2" descr="https://upload.wikimedia.org/wikipedia/commons/thumb/f/f4/Heinz_Fischer_2012_(cropped).jpg/220px-Heinz_Fischer_2012_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3695640"/>
            <a:ext cx="2095500" cy="292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8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Vias de comunicação de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0630916" y="6453336"/>
            <a:ext cx="1143001" cy="180974"/>
          </a:xfrm>
        </p:spPr>
        <p:txBody>
          <a:bodyPr/>
          <a:lstStyle/>
          <a:p>
            <a:fld id="{F36C87F6-986D-49E6-AF40-1B3A1EE8064D}" type="slidenum">
              <a:rPr lang="pt-PT" smtClean="0"/>
              <a:t>36</a:t>
            </a:fld>
            <a:endParaRPr lang="pt-PT" dirty="0"/>
          </a:p>
        </p:txBody>
      </p:sp>
      <p:pic>
        <p:nvPicPr>
          <p:cNvPr id="3074" name="Picture 2" descr="Ponte Schaufelschlucht na Áust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6" y="2420888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90051" y="4714423"/>
            <a:ext cx="347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Dornbirn</a:t>
            </a:r>
            <a:r>
              <a:rPr lang="pt-PT" sz="20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Áustria</a:t>
            </a:r>
            <a:r>
              <a:rPr lang="pt-PT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PT" sz="2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Ponte </a:t>
            </a:r>
            <a:r>
              <a:rPr lang="pt-PT" sz="20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Schaufelschlucht  </a:t>
            </a:r>
            <a:endParaRPr lang="pt-PT" sz="2000" dirty="0">
              <a:latin typeface="Baskerville Old Face" panose="020206020805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030516" y="4725144"/>
            <a:ext cx="2779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Baskerville Old Face" panose="02020602080505020303" pitchFamily="18" charset="0"/>
              </a:rPr>
              <a:t>Ponte metálica em Linz, Áustria tem 120 anos de idade </a:t>
            </a:r>
            <a:endParaRPr lang="pt-PT" sz="2000" dirty="0">
              <a:solidFill>
                <a:schemeClr val="tx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076" name="Picture 4" descr="Imagem do dia: Áustria recorre a campanha de crowdsourcing para reconversão de ponte metálica com 120 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2068938"/>
            <a:ext cx="2547693" cy="26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Religião de Áustria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2669" y="1790700"/>
            <a:ext cx="9753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latin typeface="Baskerville Old Face" panose="02020602080505020303" pitchFamily="18" charset="0"/>
              </a:rPr>
              <a:t>A religião na Áustria é composta predominantemente pelo Cristianismo católico. Segundo o censo de 2001, 73,6% da população do país era adepta desta denominação. </a:t>
            </a:r>
            <a:r>
              <a:rPr lang="pt-PT" dirty="0" smtClean="0">
                <a:latin typeface="Baskerville Old Face" panose="02020602080505020303" pitchFamily="18" charset="0"/>
              </a:rPr>
              <a:t>Desde aí, </a:t>
            </a:r>
            <a:r>
              <a:rPr lang="pt-PT" dirty="0">
                <a:latin typeface="Baskerville Old Face" panose="02020602080505020303" pitchFamily="18" charset="0"/>
              </a:rPr>
              <a:t>este número foi </a:t>
            </a:r>
            <a:r>
              <a:rPr lang="pt-PT" dirty="0" smtClean="0">
                <a:latin typeface="Baskerville Old Face" panose="02020602080505020303" pitchFamily="18" charset="0"/>
              </a:rPr>
              <a:t>reduzido.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37</a:t>
            </a:fld>
            <a:endParaRPr lang="pt-PT" dirty="0"/>
          </a:p>
        </p:txBody>
      </p:sp>
      <p:pic>
        <p:nvPicPr>
          <p:cNvPr id="4098" name="Picture 2" descr="https://upload.wikimedia.org/wikipedia/commons/thumb/7/71/Stift_melk_001_2004.jpg/300px-Stift_melk_001_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1" y="3619500"/>
            <a:ext cx="3391051" cy="211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4.bp.blogspot.com/_RKziGzyPj5I/TFMTrwoSJ0I/AAAAAAAAAjo/EPO8lwp8hss/s1600/simb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350100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59303" y="5872857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252525"/>
                </a:solidFill>
                <a:latin typeface="Baskerville Old Face" panose="02020602080505020303" pitchFamily="18" charset="0"/>
              </a:rPr>
              <a:t>Abadia de </a:t>
            </a:r>
            <a:r>
              <a:rPr lang="pt-PT" sz="2400" dirty="0" err="1">
                <a:solidFill>
                  <a:srgbClr val="252525"/>
                </a:solidFill>
                <a:latin typeface="Baskerville Old Face" panose="02020602080505020303" pitchFamily="18" charset="0"/>
              </a:rPr>
              <a:t>Melk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Celebridades de ÁUSTRIA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38</a:t>
            </a:fld>
            <a:endParaRPr lang="pt-PT" dirty="0"/>
          </a:p>
        </p:txBody>
      </p:sp>
      <p:pic>
        <p:nvPicPr>
          <p:cNvPr id="5122" name="Picture 2" descr="Senta Be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2060847"/>
            <a:ext cx="1440160" cy="176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Kran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6" y="4365104"/>
            <a:ext cx="144472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ixaDeTexto 4"/>
          <p:cNvSpPr txBox="1"/>
          <p:nvPr/>
        </p:nvSpPr>
        <p:spPr>
          <a:xfrm>
            <a:off x="2494012" y="3396312"/>
            <a:ext cx="28780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Senta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Berger</a:t>
            </a:r>
            <a:r>
              <a:rPr lang="pt-PT" sz="2400" dirty="0" smtClean="0">
                <a:latin typeface="Baskerville Old Face" panose="02020602080505020303" pitchFamily="18" charset="0"/>
              </a:rPr>
              <a:t>, Atriz 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94012" y="5668564"/>
            <a:ext cx="42484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err="1" smtClean="0">
                <a:latin typeface="Baskerville Old Face" panose="02020602080505020303" pitchFamily="18" charset="0"/>
              </a:rPr>
              <a:t>Krankl</a:t>
            </a:r>
            <a:r>
              <a:rPr lang="pt-PT" sz="2400" dirty="0" smtClean="0">
                <a:latin typeface="Baskerville Old Face" panose="02020602080505020303" pitchFamily="18" charset="0"/>
              </a:rPr>
              <a:t>, Desportista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5126" name="Picture 6" descr="Moz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77" y="2303508"/>
            <a:ext cx="1476131" cy="176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CaixaDeTexto 6"/>
          <p:cNvSpPr txBox="1"/>
          <p:nvPr/>
        </p:nvSpPr>
        <p:spPr>
          <a:xfrm>
            <a:off x="8039908" y="3650867"/>
            <a:ext cx="377589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Mozart, Músico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5128" name="Picture 8" descr="Erwin Charga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77" y="4463507"/>
            <a:ext cx="1476131" cy="183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aixaDeTexto 7"/>
          <p:cNvSpPr txBox="1"/>
          <p:nvPr/>
        </p:nvSpPr>
        <p:spPr>
          <a:xfrm>
            <a:off x="8039908" y="5880930"/>
            <a:ext cx="3743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err="1" smtClean="0">
                <a:latin typeface="Baskerville Old Face" panose="02020602080505020303" pitchFamily="18" charset="0"/>
              </a:rPr>
              <a:t>Erwin</a:t>
            </a:r>
            <a:r>
              <a:rPr lang="pt-PT" sz="2400" dirty="0" smtClean="0">
                <a:latin typeface="Baskerville Old Face" panose="02020602080505020303" pitchFamily="18" charset="0"/>
              </a:rPr>
              <a:t> </a:t>
            </a:r>
            <a:r>
              <a:rPr lang="pt-PT" sz="2400" dirty="0" err="1" smtClean="0">
                <a:latin typeface="Baskerville Old Face" panose="02020602080505020303" pitchFamily="18" charset="0"/>
              </a:rPr>
              <a:t>Chargaff</a:t>
            </a:r>
            <a:r>
              <a:rPr lang="pt-PT" sz="2400" dirty="0" smtClean="0">
                <a:latin typeface="Baskerville Old Face" panose="02020602080505020303" pitchFamily="18" charset="0"/>
              </a:rPr>
              <a:t>, Científico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Conclusão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Baskerville Old Face" panose="02020602080505020303" pitchFamily="18" charset="0"/>
              </a:rPr>
              <a:t>Conclui que a União Europeia é mesmo essencial para Portugal e também para os outros países, e também fiquei a conhecer um país, Áustria. Gostei muito de realizar este trabalho.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39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91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503611"/>
            <a:ext cx="10004193" cy="1076647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História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latin typeface="Baskerville Old Face" panose="02020602080505020303" pitchFamily="18" charset="0"/>
              </a:rPr>
              <a:t>A União </a:t>
            </a:r>
            <a:r>
              <a:rPr lang="pt-PT" dirty="0" smtClean="0">
                <a:latin typeface="Baskerville Old Face" panose="02020602080505020303" pitchFamily="18" charset="0"/>
              </a:rPr>
              <a:t>Europeia </a:t>
            </a:r>
            <a:r>
              <a:rPr lang="pt-PT" dirty="0">
                <a:latin typeface="Baskerville Old Face" panose="02020602080505020303" pitchFamily="18" charset="0"/>
              </a:rPr>
              <a:t>começou a </a:t>
            </a:r>
            <a:r>
              <a:rPr lang="pt-PT" dirty="0" smtClean="0">
                <a:latin typeface="Baskerville Old Face" panose="02020602080505020303" pitchFamily="18" charset="0"/>
              </a:rPr>
              <a:t>formar-se  </a:t>
            </a:r>
            <a:r>
              <a:rPr lang="pt-PT" dirty="0">
                <a:latin typeface="Baskerville Old Face" panose="02020602080505020303" pitchFamily="18" charset="0"/>
              </a:rPr>
              <a:t>a partir de 1950 com a Comunidade </a:t>
            </a:r>
            <a:r>
              <a:rPr lang="pt-PT" dirty="0" smtClean="0">
                <a:latin typeface="Baskerville Old Face" panose="02020602080505020303" pitchFamily="18" charset="0"/>
              </a:rPr>
              <a:t>Europeia </a:t>
            </a:r>
            <a:r>
              <a:rPr lang="pt-PT" dirty="0">
                <a:latin typeface="Baskerville Old Face" panose="02020602080505020303" pitchFamily="18" charset="0"/>
              </a:rPr>
              <a:t>do Carvão e do Aço que foi a primeira iniciativa de unir os países europeus. Mais tarde, em 1957, surgiu a Comunidade </a:t>
            </a:r>
            <a:r>
              <a:rPr lang="pt-PT" dirty="0" smtClean="0">
                <a:latin typeface="Baskerville Old Face" panose="02020602080505020303" pitchFamily="18" charset="0"/>
              </a:rPr>
              <a:t>Económica Europeia </a:t>
            </a:r>
            <a:r>
              <a:rPr lang="pt-PT" dirty="0">
                <a:latin typeface="Baskerville Old Face" panose="02020602080505020303" pitchFamily="18" charset="0"/>
              </a:rPr>
              <a:t>(CEE</a:t>
            </a:r>
            <a:r>
              <a:rPr lang="pt-PT" dirty="0" smtClean="0">
                <a:latin typeface="Baskerville Old Face" panose="02020602080505020303" pitchFamily="18" charset="0"/>
              </a:rPr>
              <a:t>). </a:t>
            </a:r>
            <a:r>
              <a:rPr lang="pt-PT" dirty="0">
                <a:latin typeface="Baskerville Old Face" panose="02020602080505020303" pitchFamily="18" charset="0"/>
              </a:rPr>
              <a:t>Criado com o intuito de evitar que mais guerras acontecessem entre países europeus (como a II Guerra </a:t>
            </a:r>
            <a:r>
              <a:rPr lang="pt-PT" dirty="0" smtClean="0">
                <a:latin typeface="Baskerville Old Face" panose="02020602080505020303" pitchFamily="18" charset="0"/>
              </a:rPr>
              <a:t>Mundial ( 1939-1945)).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pic>
        <p:nvPicPr>
          <p:cNvPr id="1030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503611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z="1100" smtClean="0"/>
              <a:t>4</a:t>
            </a:fld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8323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bibliografia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3" y="3068960"/>
            <a:ext cx="3168352" cy="3168352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40</a:t>
            </a:fld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17614" y="1700808"/>
            <a:ext cx="975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Wikipédia Áustria</a:t>
            </a:r>
          </a:p>
          <a:p>
            <a:pPr>
              <a:lnSpc>
                <a:spcPct val="90000"/>
              </a:lnSpc>
            </a:pPr>
            <a:endParaRPr lang="pt-PT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Livro Escolar 7ºano «Fazer Geografia»</a:t>
            </a:r>
          </a:p>
          <a:p>
            <a:pPr>
              <a:lnSpc>
                <a:spcPct val="90000"/>
              </a:lnSpc>
            </a:pPr>
            <a:endParaRPr lang="pt-PT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Baskerville Old Face" panose="02020602080505020303" pitchFamily="18" charset="0"/>
              </a:rPr>
              <a:t>Google Imagens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O QUE É A UNIÃO EUROPEIA?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23301"/>
            <a:ext cx="9753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latin typeface="Baskerville Old Face" panose="02020602080505020303" pitchFamily="18" charset="0"/>
              </a:rPr>
              <a:t>A União Europeia (UE) é uma união económica e política de 28 Estados-membros independentes situados principalmente na Europa. O</a:t>
            </a:r>
            <a:r>
              <a:rPr lang="pt-PT" dirty="0" smtClean="0">
                <a:latin typeface="Baskerville Old Face" panose="02020602080505020303" pitchFamily="18" charset="0"/>
              </a:rPr>
              <a:t> </a:t>
            </a:r>
            <a:r>
              <a:rPr lang="pt-PT" dirty="0">
                <a:latin typeface="Baskerville Old Face" panose="02020602080505020303" pitchFamily="18" charset="0"/>
              </a:rPr>
              <a:t>território da UE foi aumentando de dimensão através da adesão de novos Estados-membros, ao mesmo tempo que aumentava a sua </a:t>
            </a:r>
            <a:r>
              <a:rPr lang="pt-PT" dirty="0" smtClean="0">
                <a:latin typeface="Baskerville Old Face" panose="02020602080505020303" pitchFamily="18" charset="0"/>
              </a:rPr>
              <a:t> influência. </a:t>
            </a:r>
          </a:p>
          <a:p>
            <a:pPr marL="45720" indent="0">
              <a:buNone/>
            </a:pPr>
            <a:endParaRPr lang="pt-PT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483439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z="1100" smtClean="0">
                <a:latin typeface="Baskerville Old Face" panose="02020602080505020303" pitchFamily="18" charset="0"/>
              </a:rPr>
              <a:t>5</a:t>
            </a:fld>
            <a:endParaRPr lang="pt-PT" sz="1100" dirty="0">
              <a:latin typeface="Baskerville Old Face" panose="020206020805050203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0" y="3318229"/>
            <a:ext cx="331236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367" y="0"/>
            <a:ext cx="9989366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ALARGAMENTOS DA UNIÃO EUROPEIA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2960" y="1916832"/>
            <a:ext cx="10162012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PT" sz="2800" dirty="0" smtClean="0">
                <a:latin typeface="Baskerville Old Face" panose="02020602080505020303" pitchFamily="18" charset="0"/>
              </a:rPr>
              <a:t>O Tratado de Roma, em 1957, instituiu a Comunidade Económica Europeia (CEE), assinado pelos seis membros fundadores: República Federal Alemã, Bélgica, França, Itália, Luxemburgo e Países Baixos, passando a chamar-se por </a:t>
            </a:r>
            <a:r>
              <a:rPr lang="pt-PT" sz="2800" b="1" u="sng" dirty="0" smtClean="0">
                <a:latin typeface="Baskerville Old Face" panose="02020602080505020303" pitchFamily="18" charset="0"/>
              </a:rPr>
              <a:t>EUROPA DOS SEIS.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u="sng" dirty="0" smtClean="0">
              <a:latin typeface="Baskerville Old Face" panose="02020602080505020303" pitchFamily="18" charset="0"/>
            </a:endParaRPr>
          </a:p>
          <a:p>
            <a:endParaRPr lang="pt-PT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74" y="390136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z="1100" smtClean="0"/>
              <a:t>6</a:t>
            </a:fld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4044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332656"/>
            <a:ext cx="9989366" cy="1325562"/>
          </a:xfrm>
        </p:spPr>
        <p:txBody>
          <a:bodyPr/>
          <a:lstStyle/>
          <a:p>
            <a:r>
              <a:rPr lang="pt-PT" dirty="0" smtClean="0">
                <a:latin typeface="Baskerville Old Face" panose="02020602080505020303" pitchFamily="18" charset="0"/>
              </a:rPr>
              <a:t>Alargamentos da união europeia </a:t>
            </a:r>
            <a:endParaRPr lang="pt-PT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7</a:t>
            </a:fld>
            <a:endParaRPr lang="pt-PT" dirty="0"/>
          </a:p>
        </p:txBody>
      </p:sp>
      <p:pic>
        <p:nvPicPr>
          <p:cNvPr id="4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74" y="390136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803628" y="2240868"/>
            <a:ext cx="4320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1557908" y="2132856"/>
            <a:ext cx="568863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1º Alargamento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Divisa 7"/>
          <p:cNvSpPr/>
          <p:nvPr/>
        </p:nvSpPr>
        <p:spPr>
          <a:xfrm>
            <a:off x="4006180" y="2348880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66220" y="2202337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 de janeiro de 1973</a:t>
            </a:r>
            <a:endParaRPr lang="pt-PT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09264" y="3155089"/>
            <a:ext cx="8243112" cy="20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dirty="0" smtClean="0">
                <a:latin typeface="Baskerville Old Face" panose="02020602080505020303" pitchFamily="18" charset="0"/>
              </a:rPr>
              <a:t>A CEE incluiu mais a Dinamarca, a Irlanda e o Reino Unido. Poderia também ter entrado a Noruega, mas não entrou, porque os noruegueses desistiram á adesão da CEE. Então passou a chamar-se a </a:t>
            </a:r>
            <a:r>
              <a:rPr lang="pt-PT" sz="2800" b="1" u="sng" dirty="0" smtClean="0">
                <a:latin typeface="Baskerville Old Face" panose="02020602080505020303" pitchFamily="18" charset="0"/>
              </a:rPr>
              <a:t>EUROPA DOS NOVE </a:t>
            </a:r>
            <a:r>
              <a:rPr lang="pt-PT" sz="2800" b="1" dirty="0" smtClean="0">
                <a:latin typeface="Baskerville Old Face" panose="02020602080505020303" pitchFamily="18" charset="0"/>
              </a:rPr>
              <a:t>.</a:t>
            </a:r>
            <a:r>
              <a:rPr lang="pt-PT" sz="2800" b="1" u="sng" dirty="0" smtClean="0">
                <a:latin typeface="Baskerville Old Face" panose="02020602080505020303" pitchFamily="18" charset="0"/>
              </a:rPr>
              <a:t>  </a:t>
            </a:r>
            <a:endParaRPr lang="pt-PT" sz="2800" b="1" u="sng" dirty="0">
              <a:latin typeface="Baskerville Old Face" panose="02020602080505020303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803628" y="5474460"/>
            <a:ext cx="4320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1521904" y="5376291"/>
            <a:ext cx="572463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2º Alargamento 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4006180" y="5582472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66220" y="5474460"/>
            <a:ext cx="43408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 de janeiro de 1981  </a:t>
            </a:r>
            <a:endParaRPr lang="pt-PT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7908" y="5988171"/>
            <a:ext cx="6092825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</a:pPr>
            <a:r>
              <a:rPr lang="pt-PT" sz="2400" dirty="0">
                <a:solidFill>
                  <a:srgbClr val="545454"/>
                </a:solidFill>
                <a:latin typeface="Baskerville Old Face" panose="02020602080505020303" pitchFamily="18" charset="0"/>
              </a:rPr>
              <a:t>A Grécia juntou-se a esta comunidade CEE, formando a </a:t>
            </a:r>
            <a:r>
              <a:rPr lang="pt-PT" sz="2400" b="1" u="sng" dirty="0">
                <a:solidFill>
                  <a:srgbClr val="545454"/>
                </a:solidFill>
                <a:latin typeface="Baskerville Old Face" panose="02020602080505020303" pitchFamily="18" charset="0"/>
              </a:rPr>
              <a:t>EUROPA DOS DEZ </a:t>
            </a:r>
            <a:r>
              <a:rPr lang="pt-PT" sz="2400" b="1" dirty="0">
                <a:solidFill>
                  <a:srgbClr val="545454"/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/>
      <p:bldP spid="11" grpId="0"/>
      <p:bldP spid="13" grpId="0" animBg="1"/>
      <p:bldP spid="14" grpId="0" animBg="1"/>
      <p:bldP spid="15" grpId="0" animBg="1"/>
      <p:bldP spid="1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233074"/>
            <a:ext cx="9865096" cy="1325562"/>
          </a:xfrm>
        </p:spPr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Alargamentos da união europeia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8</a:t>
            </a:fld>
            <a:endParaRPr lang="pt-PT" dirty="0"/>
          </a:p>
        </p:txBody>
      </p:sp>
      <p:pic>
        <p:nvPicPr>
          <p:cNvPr id="5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74" y="390136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arredondado 5"/>
          <p:cNvSpPr/>
          <p:nvPr/>
        </p:nvSpPr>
        <p:spPr>
          <a:xfrm>
            <a:off x="1269876" y="2118768"/>
            <a:ext cx="568863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>
                <a:solidFill>
                  <a:schemeClr val="tx2"/>
                </a:solidFill>
                <a:latin typeface="Baskerville Old Face" panose="02020602080505020303" pitchFamily="18" charset="0"/>
              </a:rPr>
              <a:t>3</a:t>
            </a:r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º Alargamento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Divisa 6"/>
          <p:cNvSpPr/>
          <p:nvPr/>
        </p:nvSpPr>
        <p:spPr>
          <a:xfrm>
            <a:off x="3718148" y="2334792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78188" y="2188249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>
                <a:solidFill>
                  <a:schemeClr val="tx2"/>
                </a:solidFill>
                <a:latin typeface="Baskerville Old Face" panose="02020602080505020303" pitchFamily="18" charset="0"/>
              </a:rPr>
              <a:t>3</a:t>
            </a:r>
            <a:r>
              <a:rPr lang="pt-PT" sz="24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 de janeiro de 1986</a:t>
            </a:r>
            <a:endParaRPr lang="pt-PT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69876" y="2924272"/>
            <a:ext cx="6192688" cy="75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Nesta data entraram mais Portugal e Espanha e passou a chamar-se </a:t>
            </a:r>
            <a:r>
              <a:rPr lang="pt-PT" sz="2400" b="1" u="sng" dirty="0" smtClean="0">
                <a:latin typeface="Baskerville Old Face" panose="02020602080505020303" pitchFamily="18" charset="0"/>
              </a:rPr>
              <a:t>EUROPA DOS DOZE .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1269876" y="3865158"/>
            <a:ext cx="568863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>
                <a:solidFill>
                  <a:schemeClr val="tx2"/>
                </a:solidFill>
                <a:latin typeface="Baskerville Old Face" panose="02020602080505020303" pitchFamily="18" charset="0"/>
              </a:rPr>
              <a:t>4</a:t>
            </a:r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º Alargamento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3713219" y="4116652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14192" y="3916741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 de janeiro de 1995</a:t>
            </a:r>
            <a:endParaRPr lang="pt-PT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69876" y="4466366"/>
            <a:ext cx="53285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A Áustria, Suécia e a Finlândia também se juntaram á recém União Europeia e passou a ser pela </a:t>
            </a:r>
            <a:r>
              <a:rPr lang="pt-PT" sz="2400" b="1" u="sng" dirty="0" smtClean="0">
                <a:latin typeface="Baskerville Old Face" panose="02020602080505020303" pitchFamily="18" charset="0"/>
              </a:rPr>
              <a:t>EUROPA DOS QUINZE .</a:t>
            </a:r>
            <a:endParaRPr lang="pt-PT" sz="24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2226864"/>
            <a:ext cx="463336" cy="34750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1" y="3993971"/>
            <a:ext cx="46333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404" y="285099"/>
            <a:ext cx="10061374" cy="1325562"/>
          </a:xfrm>
        </p:spPr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Alargamentos da união europeia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t>9</a:t>
            </a:fld>
            <a:endParaRPr lang="pt-PT" dirty="0"/>
          </a:p>
        </p:txBody>
      </p:sp>
      <p:sp>
        <p:nvSpPr>
          <p:cNvPr id="5" name="Retângulo arredondado 4"/>
          <p:cNvSpPr/>
          <p:nvPr/>
        </p:nvSpPr>
        <p:spPr>
          <a:xfrm>
            <a:off x="1377888" y="2029052"/>
            <a:ext cx="568863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>
                <a:solidFill>
                  <a:schemeClr val="tx2"/>
                </a:solidFill>
                <a:latin typeface="Baskerville Old Face" panose="02020602080505020303" pitchFamily="18" charset="0"/>
              </a:rPr>
              <a:t>5</a:t>
            </a:r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º Alargamento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Divisa 5"/>
          <p:cNvSpPr/>
          <p:nvPr/>
        </p:nvSpPr>
        <p:spPr>
          <a:xfrm>
            <a:off x="3885104" y="2251283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90895" y="2110925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 de maio de 2004</a:t>
            </a:r>
            <a:endParaRPr lang="pt-PT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77888" y="2852936"/>
            <a:ext cx="6151746" cy="175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A União Europeia teve o seu maior alargamento quando, Malta, Chipre, Eslovénia, Letónia, Polónia, Estónia, Lituânia, República Checa, Eslováquia e Hungria entraram, e passou assim a designar-se </a:t>
            </a:r>
            <a:r>
              <a:rPr lang="pt-PT" sz="2400" b="1" u="sng" dirty="0" smtClean="0">
                <a:latin typeface="Baskerville Old Face" panose="02020602080505020303" pitchFamily="18" charset="0"/>
              </a:rPr>
              <a:t>EUROPA DOS VINTE E CINCO</a:t>
            </a:r>
            <a:r>
              <a:rPr lang="pt-PT" sz="2400" dirty="0" smtClean="0">
                <a:latin typeface="Baskerville Old Face" panose="02020602080505020303" pitchFamily="18" charset="0"/>
              </a:rPr>
              <a:t>.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1377888" y="4774523"/>
            <a:ext cx="568863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6º Alargamento </a:t>
            </a:r>
            <a:endParaRPr lang="pt-PT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3885104" y="4996754"/>
            <a:ext cx="216024" cy="1440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66333" y="4856396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 de janeiro de 2007</a:t>
            </a:r>
            <a:endParaRPr lang="pt-PT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54192" y="5444942"/>
            <a:ext cx="53645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latin typeface="Baskerville Old Face" panose="02020602080505020303" pitchFamily="18" charset="0"/>
              </a:rPr>
              <a:t>Juntam-se mais a Roménia e a Bulgária e tornaram-se os mais novos membros da UE e passou também a designar-se de </a:t>
            </a:r>
            <a:r>
              <a:rPr lang="pt-PT" sz="2400" b="1" u="sng" dirty="0" smtClean="0">
                <a:latin typeface="Baskerville Old Face" panose="02020602080505020303" pitchFamily="18" charset="0"/>
              </a:rPr>
              <a:t>EUROPA DOS VINTE E SETE </a:t>
            </a:r>
            <a:r>
              <a:rPr lang="pt-PT" sz="2400" dirty="0" smtClean="0">
                <a:latin typeface="Baskerville Old Face" panose="02020602080505020303" pitchFamily="18" charset="0"/>
              </a:rPr>
              <a:t>. </a:t>
            </a:r>
            <a:endParaRPr lang="pt-PT" sz="2400" dirty="0">
              <a:latin typeface="Baskerville Old Face" panose="02020602080505020303" pitchFamily="18" charset="0"/>
            </a:endParaRPr>
          </a:p>
        </p:txBody>
      </p:sp>
      <p:pic>
        <p:nvPicPr>
          <p:cNvPr id="13" name="Picture 6" descr="http://www.gif-star.com/flaggen/europa/europ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74" y="390136"/>
            <a:ext cx="1512168" cy="12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70" y="4895011"/>
            <a:ext cx="463336" cy="3475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70" y="2149540"/>
            <a:ext cx="46333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576DA-282A-4BD0-BBF7-CC24FBEF59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Conjunto Mapas do mundo, apresentação com continente europeu (ecrã panorâmico)</Template>
  <TotalTime>0</TotalTime>
  <Words>2129</Words>
  <Application>Microsoft Office PowerPoint</Application>
  <PresentationFormat>Personalizados</PresentationFormat>
  <Paragraphs>398</Paragraphs>
  <Slides>40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6" baseType="lpstr">
      <vt:lpstr>arial</vt:lpstr>
      <vt:lpstr>arial</vt:lpstr>
      <vt:lpstr>Baskerville Old Face</vt:lpstr>
      <vt:lpstr>Century Gothic</vt:lpstr>
      <vt:lpstr>Wingdings</vt:lpstr>
      <vt:lpstr>Continental_Europe_16x9</vt:lpstr>
      <vt:lpstr>Europa - Áustria</vt:lpstr>
      <vt:lpstr>introdução</vt:lpstr>
      <vt:lpstr>Apresentação do PowerPoint</vt:lpstr>
      <vt:lpstr>História da UNIÃO EUROPEIA</vt:lpstr>
      <vt:lpstr>O QUE É A UNIÃO EUROPEIA?</vt:lpstr>
      <vt:lpstr>ALARGAMENTOS DA UNIÃO EUROPEIA</vt:lpstr>
      <vt:lpstr>Alargamentos da união europeia </vt:lpstr>
      <vt:lpstr>Alargamentos da união europeia </vt:lpstr>
      <vt:lpstr>Alargamentos da união europeia </vt:lpstr>
      <vt:lpstr>Alargamentos da união europeia </vt:lpstr>
      <vt:lpstr>OBJETIVOS DA UNIÃO EUROPEIA</vt:lpstr>
      <vt:lpstr>VANTAGENS DA UNIÃO EUROPEIA </vt:lpstr>
      <vt:lpstr>Desvantagens da união europeia</vt:lpstr>
      <vt:lpstr>Instituições da União europeia</vt:lpstr>
      <vt:lpstr>AS INSTITUIÇÕES DA UNIÃO EUROPEIA</vt:lpstr>
      <vt:lpstr>AS INSTITUIÇÕES DA UNIÃO EUROPEIA</vt:lpstr>
      <vt:lpstr>AS INSTITUIÇÕES DA UNIÃO EUROPEIA</vt:lpstr>
      <vt:lpstr>AS INSTITUIÇÕES DA UNIÃO EUROPEIA</vt:lpstr>
      <vt:lpstr>As instituições da união europeia</vt:lpstr>
      <vt:lpstr>As instituições da união europeia</vt:lpstr>
      <vt:lpstr>O euro</vt:lpstr>
      <vt:lpstr>Vantagens do euro</vt:lpstr>
      <vt:lpstr>Desvantagens do euro </vt:lpstr>
      <vt:lpstr>Países aderentes á moeda euro</vt:lpstr>
      <vt:lpstr>Países aderentes a outra moeda</vt:lpstr>
      <vt:lpstr>A minha opinião sobre a UE para Portugal</vt:lpstr>
      <vt:lpstr>Apresentação do PowerPoint</vt:lpstr>
      <vt:lpstr>ÁUSTRIA</vt:lpstr>
      <vt:lpstr>REDE HIDROGRÁFICA DE ÁUSTRIA</vt:lpstr>
      <vt:lpstr>Relevo de Áustria</vt:lpstr>
      <vt:lpstr>Países que a limitam </vt:lpstr>
      <vt:lpstr>Monumentos de ÁUSTRIA</vt:lpstr>
      <vt:lpstr>Moeda AUSTRÍACA </vt:lpstr>
      <vt:lpstr>Economia de Áustria</vt:lpstr>
      <vt:lpstr>Chefe de governo de Áustria </vt:lpstr>
      <vt:lpstr>Vias de comunicação de Áustria</vt:lpstr>
      <vt:lpstr>Religião de Áustria</vt:lpstr>
      <vt:lpstr>Celebridades de ÁUSTRIA </vt:lpstr>
      <vt:lpstr>Conclusão </vt:lpstr>
      <vt:lpstr>bibliografia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2016-04-09T16:13:14Z</dcterms:created>
  <dcterms:modified xsi:type="dcterms:W3CDTF">2016-05-01T16:45:31Z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